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5471" r:id="rId2"/>
    <p:sldId id="5462" r:id="rId3"/>
    <p:sldId id="5464" r:id="rId4"/>
    <p:sldId id="5463" r:id="rId5"/>
    <p:sldId id="5465" r:id="rId6"/>
    <p:sldId id="5466" r:id="rId7"/>
    <p:sldId id="5469" r:id="rId8"/>
    <p:sldId id="5468" r:id="rId9"/>
    <p:sldId id="5470" r:id="rId10"/>
    <p:sldId id="54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24" y="-8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9890A-FDBD-41D6-BD09-EE3285313A84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25C6E-E73A-4E35-8153-5C0B516ED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3394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800"/>
              <a:t>8 weeks: July through August</a:t>
            </a:r>
          </a:p>
          <a:p>
            <a:pPr marL="0" indent="0">
              <a:buFontTx/>
              <a:buNone/>
            </a:pPr>
            <a:r>
              <a:rPr lang="en-US" sz="1800"/>
              <a:t>TOTAL: $1.4Mk +125% , next year +30% = $1.82M NEXT YEAR</a:t>
            </a:r>
          </a:p>
          <a:p>
            <a:pPr marL="0" indent="0">
              <a:buFontTx/>
              <a:buNone/>
            </a:pP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HOW: Improved front load to prevent OOS, MM PR/marketing, dedicated pallet placement (WITH execution?), improved quality story, less clutter with 4 designs vs 8 LY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LY landed cost: $12.30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Zippers- working with a new supplier to improve the quality without increasing cost.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Inside: lining shredding/cracking- Changing to a non-woven to avoid this in future.  Increasing testing prior to avoid. 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Straps ripping:  Review strap strength and added X stitching below the triangle piece (below) to add additional strength.  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Handle/Top – increased load test requirements and handle strength to exceed 95.77ibf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8723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800"/>
              <a:t>8 weeks: July through August</a:t>
            </a:r>
          </a:p>
          <a:p>
            <a:pPr marL="0" indent="0">
              <a:buFontTx/>
              <a:buNone/>
            </a:pPr>
            <a:r>
              <a:rPr lang="en-US" sz="1800"/>
              <a:t>TOTAL: $1.4Mk +125% , next year +30% = $1.82M NEXT YEAR</a:t>
            </a:r>
          </a:p>
          <a:p>
            <a:pPr marL="0" indent="0">
              <a:buFontTx/>
              <a:buNone/>
            </a:pP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HOW: Improved front load to prevent OOS, MM PR/marketing, dedicated pallet placement (WITH execution?), improved quality story, less clutter with 4 designs vs 8 LY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LY landed cost: $12.30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Zippers- working with a new supplier to improve the quality without increasing cost.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Inside: lining shredding/cracking- Changing to a non-woven to avoid this in future.  Increasing testing prior to avoid. 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Straps ripping:  Review strap strength and added X stitching below the triangle piece (below) to add additional strength.  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Handle/Top – increased load test requirements and handle strength to exceed 95.77ibf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8723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800"/>
              <a:t>8 weeks: July through August</a:t>
            </a:r>
          </a:p>
          <a:p>
            <a:pPr marL="0" indent="0">
              <a:buFontTx/>
              <a:buNone/>
            </a:pPr>
            <a:r>
              <a:rPr lang="en-US" sz="1800"/>
              <a:t>TOTAL: $1.4Mk +125% , next year +30% = $1.82M NEXT YEAR</a:t>
            </a:r>
          </a:p>
          <a:p>
            <a:pPr marL="0" indent="0">
              <a:buFontTx/>
              <a:buNone/>
            </a:pP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HOW: Improved front load to prevent OOS, MM PR/marketing, dedicated pallet placement (WITH execution?), improved quality story, less clutter with 4 designs vs 8 LY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LY landed cost: $12.30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Zippers- working with a new supplier to improve the quality without increasing cost.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Inside: lining shredding/cracking- Changing to a non-woven to avoid this in future.  Increasing testing prior to avoid. 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Straps ripping:  Review strap strength and added X stitching below the triangle piece (below) to add additional strength.  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Handle/Top – increased load test requirements and handle strength to exceed 95.77ibf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8723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800"/>
              <a:t>8 weeks: July through August</a:t>
            </a:r>
          </a:p>
          <a:p>
            <a:pPr marL="0" indent="0">
              <a:buFontTx/>
              <a:buNone/>
            </a:pPr>
            <a:r>
              <a:rPr lang="en-US" sz="1800"/>
              <a:t>TOTAL: $1.4Mk +125% , next year +30% = $1.82M NEXT YEAR</a:t>
            </a:r>
          </a:p>
          <a:p>
            <a:pPr marL="0" indent="0">
              <a:buFontTx/>
              <a:buNone/>
            </a:pP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HOW: Improved front load to prevent OOS, MM PR/marketing, dedicated pallet placement (WITH execution?), improved quality story, less clutter with 4 designs vs 8 LY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LY landed cost: $12.30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Zippers- working with a new supplier to improve the quality without increasing cost.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Inside: lining shredding/cracking- Changing to a non-woven to avoid this in future.  Increasing testing prior to avoid. 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Straps ripping:  Review strap strength and added X stitching below the triangle piece (below) to add additional strength.  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Handle/Top – increased load test requirements and handle strength to exceed 95.77ibf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8723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800"/>
              <a:t>8 weeks: July through August</a:t>
            </a:r>
          </a:p>
          <a:p>
            <a:pPr marL="0" indent="0">
              <a:buFontTx/>
              <a:buNone/>
            </a:pPr>
            <a:r>
              <a:rPr lang="en-US" sz="1800"/>
              <a:t>TOTAL: $1.4Mk +125% , next year +30% = $1.82M NEXT YEAR</a:t>
            </a:r>
          </a:p>
          <a:p>
            <a:pPr marL="0" indent="0">
              <a:buFontTx/>
              <a:buNone/>
            </a:pP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HOW: Improved front load to prevent OOS, MM PR/marketing, dedicated pallet placement (WITH execution?), improved quality story, less clutter with 4 designs vs 8 LY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LY landed cost: $12.30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Zippers- working with a new supplier to improve the quality without increasing cost.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Inside: lining shredding/cracking- Changing to a non-woven to avoid this in future.  Increasing testing prior to avoid. 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Straps ripping:  Review strap strength and added X stitching below the triangle piece (below) to add additional strength.  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Handle/Top – increased load test requirements and handle strength to exceed 95.77ibf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8723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800"/>
              <a:t>8 weeks: July through August</a:t>
            </a:r>
          </a:p>
          <a:p>
            <a:pPr marL="0" indent="0">
              <a:buFontTx/>
              <a:buNone/>
            </a:pPr>
            <a:r>
              <a:rPr lang="en-US" sz="1800"/>
              <a:t>TOTAL: $1.4Mk +125% , next year +30% = $1.82M NEXT YEAR</a:t>
            </a:r>
          </a:p>
          <a:p>
            <a:pPr marL="0" indent="0">
              <a:buFontTx/>
              <a:buNone/>
            </a:pP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HOW: Improved front load to prevent OOS, MM PR/marketing, dedicated pallet placement (WITH execution?), improved quality story, less clutter with 4 designs vs 8 LY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LY landed cost: $12.30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Zippers- working with a new supplier to improve the quality without increasing cost.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Inside: lining shredding/cracking- Changing to a non-woven to avoid this in future.  Increasing testing prior to avoid. 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Straps ripping:  Review strap strength and added X stitching below the triangle piece (below) to add additional strength.  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Handle/Top – increased load test requirements and handle strength to exceed 95.77ibf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8723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800"/>
              <a:t>8 weeks: July through August</a:t>
            </a:r>
          </a:p>
          <a:p>
            <a:pPr marL="0" indent="0">
              <a:buFontTx/>
              <a:buNone/>
            </a:pPr>
            <a:r>
              <a:rPr lang="en-US" sz="1800"/>
              <a:t>TOTAL: $1.4Mk +125% , next year +30% = $1.82M NEXT YEAR</a:t>
            </a:r>
          </a:p>
          <a:p>
            <a:pPr marL="0" indent="0">
              <a:buFontTx/>
              <a:buNone/>
            </a:pP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HOW: Improved front load to prevent OOS, MM PR/marketing, dedicated pallet placement (WITH execution?), improved quality story, less clutter with 4 designs vs 8 LY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LY landed cost: $12.30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Zippers- working with a new supplier to improve the quality without increasing cost.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Inside: lining shredding/cracking- Changing to a non-woven to avoid this in future.  Increasing testing prior to avoid. 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Straps ripping:  Review strap strength and added X stitching below the triangle piece (below) to add additional strength.  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Handle/Top – increased load test requirements and handle strength to exceed 95.77ibf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8723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800"/>
              <a:t>8 weeks: July through August</a:t>
            </a:r>
          </a:p>
          <a:p>
            <a:pPr marL="0" indent="0">
              <a:buFontTx/>
              <a:buNone/>
            </a:pPr>
            <a:r>
              <a:rPr lang="en-US" sz="1800"/>
              <a:t>TOTAL: $1.4Mk +125% , next year +30% = $1.82M NEXT YEAR</a:t>
            </a:r>
          </a:p>
          <a:p>
            <a:pPr marL="0" indent="0">
              <a:buFontTx/>
              <a:buNone/>
            </a:pP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HOW: Improved front load to prevent OOS, MM PR/marketing, dedicated pallet placement (WITH execution?), improved quality story, less clutter with 4 designs vs 8 LY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LY landed cost: $12.30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Zippers- working with a new supplier to improve the quality without increasing cost.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Inside: lining shredding/cracking- Changing to a non-woven to avoid this in future.  Increasing testing prior to avoid. 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Straps ripping:  Review strap strength and added X stitching below the triangle piece (below) to add additional strength.  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Handle/Top – increased load test requirements and handle strength to exceed 95.77ibf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8723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800"/>
              <a:t>8 weeks: July through August</a:t>
            </a:r>
          </a:p>
          <a:p>
            <a:pPr marL="0" indent="0">
              <a:buFontTx/>
              <a:buNone/>
            </a:pPr>
            <a:r>
              <a:rPr lang="en-US" sz="1800"/>
              <a:t>TOTAL: $1.4Mk +125% , next year +30% = $1.82M NEXT YEAR</a:t>
            </a:r>
          </a:p>
          <a:p>
            <a:pPr marL="0" indent="0">
              <a:buFontTx/>
              <a:buNone/>
            </a:pP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HOW: Improved front load to prevent OOS, MM PR/marketing, dedicated pallet placement (WITH execution?), improved quality story, less clutter with 4 designs vs 8 LY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LY landed cost: $12.30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Zippers- working with a new supplier to improve the quality without increasing cost.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Inside: lining shredding/cracking- Changing to a non-woven to avoid this in future.  Increasing testing prior to avoid. 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Straps ripping:  Review strap strength and added X stitching below the triangle piece (below) to add additional strength.  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Handle/Top – increased load test requirements and handle strength to exceed 95.77ibf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8723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800"/>
              <a:t>8 weeks: July through August</a:t>
            </a:r>
          </a:p>
          <a:p>
            <a:pPr marL="0" indent="0">
              <a:buFontTx/>
              <a:buNone/>
            </a:pPr>
            <a:r>
              <a:rPr lang="en-US" sz="1800"/>
              <a:t>TOTAL: $1.4Mk +125% , next year +30% = $1.82M NEXT YEAR</a:t>
            </a:r>
          </a:p>
          <a:p>
            <a:pPr marL="0" indent="0">
              <a:buFontTx/>
              <a:buNone/>
            </a:pP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HOW: Improved front load to prevent OOS, MM PR/marketing, dedicated pallet placement (WITH execution?), improved quality story, less clutter with 4 designs vs 8 LY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LY landed cost: $12.30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Zippers- working with a new supplier to improve the quality without increasing cost.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Inside: lining shredding/cracking- Changing to a non-woven to avoid this in future.  Increasing testing prior to avoid. 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Straps ripping:  Review strap strength and added X stitching below the triangle piece (below) to add additional strength.  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Handle/Top – increased load test requirements and handle strength to exceed 95.77ibf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8723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C234DC-DF0B-228C-D8E6-E873AD19DC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7B3E459-144C-F5E3-4C5E-CD205882C6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3328C7-B7DA-1EEC-3D4D-C5800B4DA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4987-C84D-49A1-93E8-6E651A2CBCF8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AD81DC0-732A-F7DB-33ED-4075ADC28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926017-FB94-9CD7-0710-9B7E262AE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6A8C-8971-451B-867A-72B77426C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6077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6DBB75-39FB-06E8-BD6C-069BF61C1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0282D23-9717-57E1-0B11-1BE82C071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A5130B1-C47C-668D-D72A-48A982DF3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4987-C84D-49A1-93E8-6E651A2CBCF8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E38126-22CE-9D52-2BD3-BD75284F8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FE9F163-8BEF-B093-C93D-F3EEB0376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6A8C-8971-451B-867A-72B77426C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265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0F642DE-E8A4-590D-3EFC-6D848F9E2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C130FCB-D004-45C7-E24C-B50D7A087E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BE935D-F4D9-369A-E12B-CF66CD16F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4987-C84D-49A1-93E8-6E651A2CBCF8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AF11574-DEDC-0EA4-DE9A-B82002296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4C6751-D367-40AC-8F13-F0631BB61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6A8C-8971-451B-867A-72B77426C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355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83979D-078B-C03A-DA04-327803D5E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4520BD6-3D08-37A0-51A7-2E52E4909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717409-BFFB-E205-56CC-881F8C71C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4987-C84D-49A1-93E8-6E651A2CBCF8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7E9760E-F6DA-E6B9-BF2D-BD5965ECE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9CADAD-B443-9EDF-E2A6-2333962FD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6A8C-8971-451B-867A-72B77426C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865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347D69-649C-415E-664A-4DE9CDFB0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63CD0D0-54B9-0E17-8054-B041D054A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B2DE94-CAED-4D46-C939-2B516F01F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4987-C84D-49A1-93E8-6E651A2CBCF8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903A5E-1D3A-D691-154F-A14CACFE2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5AD80B-3176-C984-7C3C-5F0BA4B10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6A8C-8971-451B-867A-72B77426C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548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0721FC-3F52-B051-6133-9CB60F456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B3EFBDA-BBDE-DCE6-7DCD-1F45D4F865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384313B-C3AC-314D-D2AD-E195CCA6C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CDDFD57-9586-E2B0-F152-27840278E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4987-C84D-49A1-93E8-6E651A2CBCF8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D5AFE1C-5105-CEEC-E9F0-789B02DCF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AA2D03D-261D-81DD-B65A-1FCE5BC0C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6A8C-8971-451B-867A-72B77426C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269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DBE73D-A262-FC43-8185-C672EE5C0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37C7CCC-A8B9-06D0-43A6-C104B77EC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4CDB1B7-15BE-4C93-DB0C-F63E79C75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2FF9278-2089-A266-560E-0A60B242E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938AB98-4218-A95A-66E2-7E77E6229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473CBB9-82A9-69CD-B082-B6D4DA81A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4987-C84D-49A1-93E8-6E651A2CBCF8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A0D15F6-95A0-4A83-B868-E66C35825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BFAC758-5975-C87B-7138-F5A96A50D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6A8C-8971-451B-867A-72B77426C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812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727DAE-4DCA-6CD0-026C-72A0A7FE8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9308482-A938-1671-BA87-1D0BF22DC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4987-C84D-49A1-93E8-6E651A2CBCF8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E27E149-ED93-AEFD-3B50-864E30EA0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F6DD4BF-2C1A-9E00-A63B-B73C05493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6A8C-8971-451B-867A-72B77426C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705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44BEAC9-F52A-8B77-D1F9-B3347065E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4987-C84D-49A1-93E8-6E651A2CBCF8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A29604D-5961-5695-7603-FEC79377C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3E52657-735A-404F-D88C-293031AF8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6A8C-8971-451B-867A-72B77426C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4864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DE1F7A-63C9-103D-5823-7600C5DB6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8E57359-A255-EE4F-6AA4-A10C4B436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3F7BB93-7AEC-48B8-A570-10B7BEDCF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3E084F7-2513-826D-1742-FE12FAA76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4987-C84D-49A1-93E8-6E651A2CBCF8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7FB1AB3-B2A4-5B9E-1DE3-353F0D28F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469B5F2-7976-4FAE-0545-22C4FDFA3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6A8C-8971-451B-867A-72B77426C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022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B170B5-1768-380C-C303-C3C96CC55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CB21DC6-B721-26C2-5CDE-1891B32E16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618C646-2D09-E840-7B37-BBBF83E73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3B306AA-4D09-B00D-DA54-A912EC06A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84987-C84D-49A1-93E8-6E651A2CBCF8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A851CD5-5938-E9D4-816B-B07D870D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802697D-61F5-93CB-DBFB-FFE6E29DE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F6A8C-8971-451B-867A-72B77426C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0824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B7F5046-3F1C-E4E9-95FE-E363A2EBB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7290CE0-C111-31AD-6D08-F1A19E9BD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66A6B1-4640-C6D4-41EF-72C0DEBBA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84987-C84D-49A1-93E8-6E651A2CBCF8}" type="datetimeFigureOut">
              <a:rPr lang="en-US" smtClean="0"/>
              <a:pPr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0E243F-7D3F-E808-5209-C8C3C6CB76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4AB9C7-4DBF-60CD-4687-9867ADBC3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F6A8C-8971-451B-867A-72B77426C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045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3D0A95F-4843-4307-BB3E-9A4768C2F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464" y="6539983"/>
            <a:ext cx="4114800" cy="200712"/>
          </a:xfrm>
        </p:spPr>
        <p:txBody>
          <a:bodyPr/>
          <a:lstStyle/>
          <a:p>
            <a:r>
              <a:rPr lang="en-US"/>
              <a:t>Sam’s Club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CB54E86-155F-4599-AC43-60817207E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E17B-63C1-466A-9DEE-AC61393D4693}" type="slidenum">
              <a:rPr lang="en-US" dirty="0" smtClean="0"/>
              <a:pPr/>
              <a:t>1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1D9FD64D-9223-4110-9404-3C2D213C48DB}"/>
              </a:ext>
            </a:extLst>
          </p:cNvPr>
          <p:cNvSpPr txBox="1">
            <a:spLocks/>
          </p:cNvSpPr>
          <p:nvPr/>
        </p:nvSpPr>
        <p:spPr>
          <a:xfrm>
            <a:off x="-19782" y="43384"/>
            <a:ext cx="8803564" cy="1325563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/>
          </a:p>
        </p:txBody>
      </p:sp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A431D1DC-C56B-433A-A781-63CABE838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27994737"/>
              </p:ext>
            </p:extLst>
          </p:nvPr>
        </p:nvGraphicFramePr>
        <p:xfrm>
          <a:off x="6401235" y="1937705"/>
          <a:ext cx="5369846" cy="3867671"/>
        </p:xfrm>
        <a:graphic>
          <a:graphicData uri="http://schemas.openxmlformats.org/drawingml/2006/table">
            <a:tbl>
              <a:tblPr/>
              <a:tblGrid>
                <a:gridCol w="3556875">
                  <a:extLst>
                    <a:ext uri="{9D8B030D-6E8A-4147-A177-3AD203B41FA5}">
                      <a16:colId xmlns="" xmlns:a16="http://schemas.microsoft.com/office/drawing/2014/main" val="1813766569"/>
                    </a:ext>
                  </a:extLst>
                </a:gridCol>
                <a:gridCol w="828787">
                  <a:extLst>
                    <a:ext uri="{9D8B030D-6E8A-4147-A177-3AD203B41FA5}">
                      <a16:colId xmlns="" xmlns:a16="http://schemas.microsoft.com/office/drawing/2014/main" val="4073602656"/>
                    </a:ext>
                  </a:extLst>
                </a:gridCol>
                <a:gridCol w="984184">
                  <a:extLst>
                    <a:ext uri="{9D8B030D-6E8A-4147-A177-3AD203B41FA5}">
                      <a16:colId xmlns="" xmlns:a16="http://schemas.microsoft.com/office/drawing/2014/main" val="3703320040"/>
                    </a:ext>
                  </a:extLst>
                </a:gridCol>
              </a:tblGrid>
              <a:tr h="3826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Features: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 Cost:</a:t>
                      </a: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$8.54</a:t>
                      </a:r>
                      <a:endParaRPr lang="en-US" sz="1600" b="1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30860279"/>
                  </a:ext>
                </a:extLst>
              </a:tr>
              <a:tr h="495351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Fits 15" deep shelves and desktops </a:t>
                      </a:r>
                    </a:p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Turn them sideways to fit in 12" bookcases 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Suggested Retail:</a:t>
                      </a: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$12.99</a:t>
                      </a:r>
                      <a:endParaRPr lang="en-US" sz="1600" b="1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48527174"/>
                  </a:ext>
                </a:extLst>
              </a:tr>
              <a:tr h="501561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Fit scrapbook paper, letter sized files </a:t>
                      </a:r>
                    </a:p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and folder, and magazines 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Margin:</a:t>
                      </a: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93257159"/>
                  </a:ext>
                </a:extLst>
              </a:tr>
              <a:tr h="469132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Interior depth is 14" </a:t>
                      </a:r>
                    </a:p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Integrated carry handles 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Value To Market:</a:t>
                      </a: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$34.99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33228027"/>
                  </a:ext>
                </a:extLst>
              </a:tr>
              <a:tr h="497819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Link several bins together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Savings:</a:t>
                      </a: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18533003"/>
                  </a:ext>
                </a:extLst>
              </a:tr>
              <a:tr h="34129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Why Buy: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874968"/>
                  </a:ext>
                </a:extLst>
              </a:tr>
              <a:tr h="46416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Refresh the current assortment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6737801"/>
                  </a:ext>
                </a:extLst>
              </a:tr>
              <a:tr h="33302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Research: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98547528"/>
                  </a:ext>
                </a:extLst>
              </a:tr>
              <a:tr h="38266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Clear is trending upward </a:t>
                      </a: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fashion colors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2454837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="" xmlns:a16="http://schemas.microsoft.com/office/drawing/2014/main" id="{4794B9FE-B92E-4EE1-82B2-2B1D959AC4B3}"/>
              </a:ext>
            </a:extLst>
          </p:cNvPr>
          <p:cNvSpPr txBox="1">
            <a:spLocks/>
          </p:cNvSpPr>
          <p:nvPr/>
        </p:nvSpPr>
        <p:spPr>
          <a:xfrm>
            <a:off x="531628" y="-44"/>
            <a:ext cx="8252154" cy="1325563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latin typeface="+mn-lt"/>
              </a:rPr>
              <a:t>Interlocking Shelf Bins – Clear – 5 Pack</a:t>
            </a:r>
            <a:endParaRPr lang="en-US" sz="2400" b="1" i="1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FEDF2A-76DA-CD33-A11F-53492606B335}"/>
              </a:ext>
            </a:extLst>
          </p:cNvPr>
          <p:cNvSpPr txBox="1"/>
          <p:nvPr/>
        </p:nvSpPr>
        <p:spPr>
          <a:xfrm rot="20795006">
            <a:off x="7608975" y="686034"/>
            <a:ext cx="2857064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SAM’S EXCLUSIVE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7967" y="1187530"/>
            <a:ext cx="4841211" cy="475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60055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3D0A95F-4843-4307-BB3E-9A4768C2F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464" y="6539983"/>
            <a:ext cx="4114800" cy="200712"/>
          </a:xfrm>
        </p:spPr>
        <p:txBody>
          <a:bodyPr/>
          <a:lstStyle/>
          <a:p>
            <a:r>
              <a:rPr lang="en-US"/>
              <a:t>Sam’s Club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CB54E86-155F-4599-AC43-60817207E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E17B-63C1-466A-9DEE-AC61393D4693}" type="slidenum">
              <a:rPr lang="en-US" dirty="0" smtClean="0"/>
              <a:pPr/>
              <a:t>10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1D9FD64D-9223-4110-9404-3C2D213C48DB}"/>
              </a:ext>
            </a:extLst>
          </p:cNvPr>
          <p:cNvSpPr txBox="1">
            <a:spLocks/>
          </p:cNvSpPr>
          <p:nvPr/>
        </p:nvSpPr>
        <p:spPr>
          <a:xfrm>
            <a:off x="-19782" y="43384"/>
            <a:ext cx="8803564" cy="1325563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/>
          </a:p>
        </p:txBody>
      </p:sp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A431D1DC-C56B-433A-A781-63CABE838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27994737"/>
              </p:ext>
            </p:extLst>
          </p:nvPr>
        </p:nvGraphicFramePr>
        <p:xfrm>
          <a:off x="6401235" y="1937706"/>
          <a:ext cx="5369846" cy="3874876"/>
        </p:xfrm>
        <a:graphic>
          <a:graphicData uri="http://schemas.openxmlformats.org/drawingml/2006/table">
            <a:tbl>
              <a:tblPr/>
              <a:tblGrid>
                <a:gridCol w="3556875">
                  <a:extLst>
                    <a:ext uri="{9D8B030D-6E8A-4147-A177-3AD203B41FA5}">
                      <a16:colId xmlns="" xmlns:a16="http://schemas.microsoft.com/office/drawing/2014/main" val="1813766569"/>
                    </a:ext>
                  </a:extLst>
                </a:gridCol>
                <a:gridCol w="828787">
                  <a:extLst>
                    <a:ext uri="{9D8B030D-6E8A-4147-A177-3AD203B41FA5}">
                      <a16:colId xmlns="" xmlns:a16="http://schemas.microsoft.com/office/drawing/2014/main" val="4073602656"/>
                    </a:ext>
                  </a:extLst>
                </a:gridCol>
                <a:gridCol w="984184">
                  <a:extLst>
                    <a:ext uri="{9D8B030D-6E8A-4147-A177-3AD203B41FA5}">
                      <a16:colId xmlns="" xmlns:a16="http://schemas.microsoft.com/office/drawing/2014/main" val="3703320040"/>
                    </a:ext>
                  </a:extLst>
                </a:gridCol>
              </a:tblGrid>
              <a:tr h="3748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Features: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$12.56</a:t>
                      </a:r>
                      <a:endParaRPr lang="en-US" sz="1600" b="1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30860279"/>
                  </a:ext>
                </a:extLst>
              </a:tr>
              <a:tr h="512532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Set of 2 Deep Trays &amp; 2 Shallow </a:t>
                      </a:r>
                    </a:p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Trays with Lids 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Suggested Retail:</a:t>
                      </a: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$18.99</a:t>
                      </a:r>
                      <a:endParaRPr lang="en-US" sz="1600" b="1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48527174"/>
                  </a:ext>
                </a:extLst>
              </a:tr>
              <a:tr h="491319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Fits standard letter size paper, handouts</a:t>
                      </a:r>
                    </a:p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and workbooks 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Margin:</a:t>
                      </a: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93257159"/>
                  </a:ext>
                </a:extLst>
              </a:tr>
              <a:tr h="502588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Used to quickly sort and organize</a:t>
                      </a:r>
                    </a:p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cluttered workspaces 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Value To Market:</a:t>
                      </a: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$29.99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33228027"/>
                  </a:ext>
                </a:extLst>
              </a:tr>
              <a:tr h="486561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Clear bins are the fastest growing item</a:t>
                      </a:r>
                    </a:p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for 2021 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Savings:</a:t>
                      </a: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18533003"/>
                  </a:ext>
                </a:extLst>
              </a:tr>
              <a:tr h="3343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Why Buy: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874968"/>
                  </a:ext>
                </a:extLst>
              </a:tr>
              <a:tr h="45468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space efficiency of a nested assortment gets passed along to consumers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Sam's club exclusive assortment of top trending items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6737801"/>
                  </a:ext>
                </a:extLst>
              </a:tr>
              <a:tr h="32622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Research: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98547528"/>
                  </a:ext>
                </a:extLst>
              </a:tr>
              <a:tr h="37484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Crystal clear bins are perceived as premium storage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Clear storage is mandated by certain industries for safety reasons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2454837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="" xmlns:a16="http://schemas.microsoft.com/office/drawing/2014/main" id="{4794B9FE-B92E-4EE1-82B2-2B1D959AC4B3}"/>
              </a:ext>
            </a:extLst>
          </p:cNvPr>
          <p:cNvSpPr txBox="1">
            <a:spLocks/>
          </p:cNvSpPr>
          <p:nvPr/>
        </p:nvSpPr>
        <p:spPr>
          <a:xfrm>
            <a:off x="520994" y="-44"/>
            <a:ext cx="8262787" cy="1325563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latin typeface="+mn-lt"/>
              </a:rPr>
              <a:t>Modular Paper Storage Trays – 4 Pack </a:t>
            </a:r>
            <a:endParaRPr lang="en-US" sz="2400" b="1" i="1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FEDF2A-76DA-CD33-A11F-53492606B335}"/>
              </a:ext>
            </a:extLst>
          </p:cNvPr>
          <p:cNvSpPr txBox="1"/>
          <p:nvPr/>
        </p:nvSpPr>
        <p:spPr>
          <a:xfrm rot="20795006">
            <a:off x="7608975" y="686034"/>
            <a:ext cx="2857064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SAM’S EXCLUSIVE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2526" y="1318161"/>
            <a:ext cx="4866438" cy="448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60055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3D0A95F-4843-4307-BB3E-9A4768C2F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464" y="6539983"/>
            <a:ext cx="4114800" cy="200712"/>
          </a:xfrm>
        </p:spPr>
        <p:txBody>
          <a:bodyPr/>
          <a:lstStyle/>
          <a:p>
            <a:r>
              <a:rPr lang="en-US"/>
              <a:t>Sam’s Club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CB54E86-155F-4599-AC43-60817207E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E17B-63C1-466A-9DEE-AC61393D4693}" type="slidenum">
              <a:rPr lang="en-US" dirty="0" smtClean="0"/>
              <a:pPr/>
              <a:t>2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1D9FD64D-9223-4110-9404-3C2D213C48DB}"/>
              </a:ext>
            </a:extLst>
          </p:cNvPr>
          <p:cNvSpPr txBox="1">
            <a:spLocks/>
          </p:cNvSpPr>
          <p:nvPr/>
        </p:nvSpPr>
        <p:spPr>
          <a:xfrm>
            <a:off x="-19782" y="43384"/>
            <a:ext cx="8803564" cy="1325563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/>
          </a:p>
        </p:txBody>
      </p:sp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A431D1DC-C56B-433A-A781-63CABE838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27994737"/>
              </p:ext>
            </p:extLst>
          </p:nvPr>
        </p:nvGraphicFramePr>
        <p:xfrm>
          <a:off x="6401235" y="1937706"/>
          <a:ext cx="5369846" cy="3788690"/>
        </p:xfrm>
        <a:graphic>
          <a:graphicData uri="http://schemas.openxmlformats.org/drawingml/2006/table">
            <a:tbl>
              <a:tblPr/>
              <a:tblGrid>
                <a:gridCol w="3556875">
                  <a:extLst>
                    <a:ext uri="{9D8B030D-6E8A-4147-A177-3AD203B41FA5}">
                      <a16:colId xmlns="" xmlns:a16="http://schemas.microsoft.com/office/drawing/2014/main" val="1813766569"/>
                    </a:ext>
                  </a:extLst>
                </a:gridCol>
                <a:gridCol w="828787">
                  <a:extLst>
                    <a:ext uri="{9D8B030D-6E8A-4147-A177-3AD203B41FA5}">
                      <a16:colId xmlns="" xmlns:a16="http://schemas.microsoft.com/office/drawing/2014/main" val="4073602656"/>
                    </a:ext>
                  </a:extLst>
                </a:gridCol>
                <a:gridCol w="984184">
                  <a:extLst>
                    <a:ext uri="{9D8B030D-6E8A-4147-A177-3AD203B41FA5}">
                      <a16:colId xmlns="" xmlns:a16="http://schemas.microsoft.com/office/drawing/2014/main" val="3703320040"/>
                    </a:ext>
                  </a:extLst>
                </a:gridCol>
              </a:tblGrid>
              <a:tr h="3748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Features: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 Cost:</a:t>
                      </a: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$8.74</a:t>
                      </a:r>
                      <a:endParaRPr lang="en-US" sz="1600" b="1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30860279"/>
                  </a:ext>
                </a:extLst>
              </a:tr>
              <a:tr h="485236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Fits 15" deep shelves and desktops </a:t>
                      </a:r>
                    </a:p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Turn them sideways to fit in 12" bookcases 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Suggested Retail:</a:t>
                      </a: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$12.99</a:t>
                      </a:r>
                      <a:endParaRPr lang="en-US" sz="1600" b="1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48527174"/>
                  </a:ext>
                </a:extLst>
              </a:tr>
              <a:tr h="491319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Fit scrapbook paper, letter sized files </a:t>
                      </a:r>
                    </a:p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and folder, and magazines 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Margin:</a:t>
                      </a: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93257159"/>
                  </a:ext>
                </a:extLst>
              </a:tr>
              <a:tr h="459552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Interior depth is 14" </a:t>
                      </a:r>
                    </a:p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Integrated carry handles 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Value To Market:</a:t>
                      </a: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$34.99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33228027"/>
                  </a:ext>
                </a:extLst>
              </a:tr>
              <a:tr h="487653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Link several bins together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Savings:</a:t>
                      </a: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18533003"/>
                  </a:ext>
                </a:extLst>
              </a:tr>
              <a:tr h="3343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Why Buy: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874968"/>
                  </a:ext>
                </a:extLst>
              </a:tr>
              <a:tr h="45468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reduced cost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 along savings to increase sales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6737801"/>
                  </a:ext>
                </a:extLst>
              </a:tr>
              <a:tr h="32622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Research: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98547528"/>
                  </a:ext>
                </a:extLst>
              </a:tr>
              <a:tr h="37484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STEM color palettes are evergreen whereas fashion colors follow current trends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2454837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="" xmlns:a16="http://schemas.microsoft.com/office/drawing/2014/main" id="{4794B9FE-B92E-4EE1-82B2-2B1D959AC4B3}"/>
              </a:ext>
            </a:extLst>
          </p:cNvPr>
          <p:cNvSpPr txBox="1">
            <a:spLocks/>
          </p:cNvSpPr>
          <p:nvPr/>
        </p:nvSpPr>
        <p:spPr>
          <a:xfrm>
            <a:off x="531628" y="-44"/>
            <a:ext cx="8252154" cy="1325563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latin typeface="+mn-lt"/>
              </a:rPr>
              <a:t>Interlocking Shelf Bins – Assorted – 5 Pack</a:t>
            </a:r>
            <a:endParaRPr lang="en-US" sz="2400" b="1" i="1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FEDF2A-76DA-CD33-A11F-53492606B335}"/>
              </a:ext>
            </a:extLst>
          </p:cNvPr>
          <p:cNvSpPr txBox="1"/>
          <p:nvPr/>
        </p:nvSpPr>
        <p:spPr>
          <a:xfrm rot="20795006">
            <a:off x="7608975" y="686034"/>
            <a:ext cx="2857064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SAM’S EXCLUSIVE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49409" y="1187530"/>
            <a:ext cx="4818326" cy="4750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60055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3D0A95F-4843-4307-BB3E-9A4768C2F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464" y="6539983"/>
            <a:ext cx="4114800" cy="200712"/>
          </a:xfrm>
        </p:spPr>
        <p:txBody>
          <a:bodyPr/>
          <a:lstStyle/>
          <a:p>
            <a:r>
              <a:rPr lang="en-US"/>
              <a:t>Sam’s Club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CB54E86-155F-4599-AC43-60817207E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E17B-63C1-466A-9DEE-AC61393D4693}" type="slidenum">
              <a:rPr lang="en-US" dirty="0" smtClean="0"/>
              <a:pPr/>
              <a:t>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1D9FD64D-9223-4110-9404-3C2D213C48DB}"/>
              </a:ext>
            </a:extLst>
          </p:cNvPr>
          <p:cNvSpPr txBox="1">
            <a:spLocks/>
          </p:cNvSpPr>
          <p:nvPr/>
        </p:nvSpPr>
        <p:spPr>
          <a:xfrm>
            <a:off x="-19782" y="43384"/>
            <a:ext cx="8803564" cy="1325563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/>
          </a:p>
        </p:txBody>
      </p:sp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A431D1DC-C56B-433A-A781-63CABE838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27994737"/>
              </p:ext>
            </p:extLst>
          </p:nvPr>
        </p:nvGraphicFramePr>
        <p:xfrm>
          <a:off x="6401235" y="1778217"/>
          <a:ext cx="5369846" cy="3987940"/>
        </p:xfrm>
        <a:graphic>
          <a:graphicData uri="http://schemas.openxmlformats.org/drawingml/2006/table">
            <a:tbl>
              <a:tblPr/>
              <a:tblGrid>
                <a:gridCol w="3556875">
                  <a:extLst>
                    <a:ext uri="{9D8B030D-6E8A-4147-A177-3AD203B41FA5}">
                      <a16:colId xmlns="" xmlns:a16="http://schemas.microsoft.com/office/drawing/2014/main" val="1813766569"/>
                    </a:ext>
                  </a:extLst>
                </a:gridCol>
                <a:gridCol w="828787">
                  <a:extLst>
                    <a:ext uri="{9D8B030D-6E8A-4147-A177-3AD203B41FA5}">
                      <a16:colId xmlns="" xmlns:a16="http://schemas.microsoft.com/office/drawing/2014/main" val="4073602656"/>
                    </a:ext>
                  </a:extLst>
                </a:gridCol>
                <a:gridCol w="984184">
                  <a:extLst>
                    <a:ext uri="{9D8B030D-6E8A-4147-A177-3AD203B41FA5}">
                      <a16:colId xmlns="" xmlns:a16="http://schemas.microsoft.com/office/drawing/2014/main" val="3703320040"/>
                    </a:ext>
                  </a:extLst>
                </a:gridCol>
              </a:tblGrid>
              <a:tr h="425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Features: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 Cost:</a:t>
                      </a: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$5.46</a:t>
                      </a:r>
                      <a:endParaRPr lang="en-US" sz="1600" b="1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30860279"/>
                  </a:ext>
                </a:extLst>
              </a:tr>
              <a:tr h="513465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Holds letter sized hanging file folders </a:t>
                      </a:r>
                    </a:p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Extra Large compartment in lid  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Suggested Retail:</a:t>
                      </a: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$8.99</a:t>
                      </a:r>
                      <a:endParaRPr lang="en-US" sz="1600" b="1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48527174"/>
                  </a:ext>
                </a:extLst>
              </a:tr>
              <a:tr h="513465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Impact resistant Plastic </a:t>
                      </a:r>
                    </a:p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Holds up to 4.6 us gallons 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Margin:</a:t>
                      </a: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93257159"/>
                  </a:ext>
                </a:extLst>
              </a:tr>
              <a:tr h="514982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Includes an easy grip handle for portable </a:t>
                      </a:r>
                    </a:p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filing on the go 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Value To Market:</a:t>
                      </a: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$11.98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33228027"/>
                  </a:ext>
                </a:extLst>
              </a:tr>
              <a:tr h="454619">
                <a:tc>
                  <a:txBody>
                    <a:bodyPr/>
                    <a:lstStyle/>
                    <a:p>
                      <a:pPr algn="ctr"/>
                      <a:endParaRPr lang="en-US" sz="1300" b="1" kern="1200" baseline="0" dirty="0" smtClean="0">
                        <a:solidFill>
                          <a:schemeClr val="tx1"/>
                        </a:solidFill>
                        <a:latin typeface="Calibri "/>
                        <a:ea typeface="+mn-ea"/>
                        <a:cs typeface="+mn-cs"/>
                      </a:endParaRP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Savings:</a:t>
                      </a: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18533003"/>
                  </a:ext>
                </a:extLst>
              </a:tr>
              <a:tr h="37915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Why Buy: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874968"/>
                  </a:ext>
                </a:extLst>
              </a:tr>
              <a:tr h="47173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Core office essential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Proven bestseller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6737801"/>
                  </a:ext>
                </a:extLst>
              </a:tr>
              <a:tr h="27107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Research: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98547528"/>
                  </a:ext>
                </a:extLst>
              </a:tr>
              <a:tr h="44433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Bestseller on Amazon &amp; among office wholesalers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Remote work has significantly increased demand for portable filing solutions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2454837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="" xmlns:a16="http://schemas.microsoft.com/office/drawing/2014/main" id="{4794B9FE-B92E-4EE1-82B2-2B1D959AC4B3}"/>
              </a:ext>
            </a:extLst>
          </p:cNvPr>
          <p:cNvSpPr txBox="1">
            <a:spLocks/>
          </p:cNvSpPr>
          <p:nvPr/>
        </p:nvSpPr>
        <p:spPr>
          <a:xfrm>
            <a:off x="520994" y="-44"/>
            <a:ext cx="8262787" cy="1325563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latin typeface="+mn-lt"/>
              </a:rPr>
              <a:t>File Box - Black</a:t>
            </a:r>
            <a:endParaRPr lang="en-US" sz="2400" b="1" i="1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FEDF2A-76DA-CD33-A11F-53492606B335}"/>
              </a:ext>
            </a:extLst>
          </p:cNvPr>
          <p:cNvSpPr txBox="1"/>
          <p:nvPr/>
        </p:nvSpPr>
        <p:spPr>
          <a:xfrm rot="20795006">
            <a:off x="7608975" y="686034"/>
            <a:ext cx="2857064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SAM’S EXCLUSIVE</a:t>
            </a:r>
          </a:p>
        </p:txBody>
      </p:sp>
      <p:pic>
        <p:nvPicPr>
          <p:cNvPr id="11" name="Picture 10" descr="File Box wXL Lid - Gr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98" y="1591294"/>
            <a:ext cx="4588684" cy="42098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0055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3D0A95F-4843-4307-BB3E-9A4768C2F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464" y="6539983"/>
            <a:ext cx="4114800" cy="200712"/>
          </a:xfrm>
        </p:spPr>
        <p:txBody>
          <a:bodyPr/>
          <a:lstStyle/>
          <a:p>
            <a:r>
              <a:rPr lang="en-US"/>
              <a:t>Sam’s Club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CB54E86-155F-4599-AC43-60817207E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E17B-63C1-466A-9DEE-AC61393D4693}" type="slidenum">
              <a:rPr lang="en-US" dirty="0" smtClean="0"/>
              <a:pPr/>
              <a:t>4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1D9FD64D-9223-4110-9404-3C2D213C48DB}"/>
              </a:ext>
            </a:extLst>
          </p:cNvPr>
          <p:cNvSpPr txBox="1">
            <a:spLocks/>
          </p:cNvSpPr>
          <p:nvPr/>
        </p:nvSpPr>
        <p:spPr>
          <a:xfrm>
            <a:off x="-19782" y="43384"/>
            <a:ext cx="8803564" cy="1325563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/>
          </a:p>
        </p:txBody>
      </p:sp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A431D1DC-C56B-433A-A781-63CABE838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27994737"/>
              </p:ext>
            </p:extLst>
          </p:nvPr>
        </p:nvGraphicFramePr>
        <p:xfrm>
          <a:off x="6401235" y="1937706"/>
          <a:ext cx="5369846" cy="3736779"/>
        </p:xfrm>
        <a:graphic>
          <a:graphicData uri="http://schemas.openxmlformats.org/drawingml/2006/table">
            <a:tbl>
              <a:tblPr/>
              <a:tblGrid>
                <a:gridCol w="3556875">
                  <a:extLst>
                    <a:ext uri="{9D8B030D-6E8A-4147-A177-3AD203B41FA5}">
                      <a16:colId xmlns="" xmlns:a16="http://schemas.microsoft.com/office/drawing/2014/main" val="1813766569"/>
                    </a:ext>
                  </a:extLst>
                </a:gridCol>
                <a:gridCol w="828787">
                  <a:extLst>
                    <a:ext uri="{9D8B030D-6E8A-4147-A177-3AD203B41FA5}">
                      <a16:colId xmlns="" xmlns:a16="http://schemas.microsoft.com/office/drawing/2014/main" val="4073602656"/>
                    </a:ext>
                  </a:extLst>
                </a:gridCol>
                <a:gridCol w="984184">
                  <a:extLst>
                    <a:ext uri="{9D8B030D-6E8A-4147-A177-3AD203B41FA5}">
                      <a16:colId xmlns="" xmlns:a16="http://schemas.microsoft.com/office/drawing/2014/main" val="3703320040"/>
                    </a:ext>
                  </a:extLst>
                </a:gridCol>
              </a:tblGrid>
              <a:tr h="3748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Features: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 Cost:</a:t>
                      </a: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$5.70</a:t>
                      </a:r>
                      <a:endParaRPr lang="en-US" sz="1600" b="1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30860279"/>
                  </a:ext>
                </a:extLst>
              </a:tr>
              <a:tr h="287125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Holds letter sized hanging file folders </a:t>
                      </a:r>
                    </a:p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Extra Large compartment in lid  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Suggested Retail:</a:t>
                      </a: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$8.99</a:t>
                      </a:r>
                      <a:endParaRPr lang="en-US" sz="1600" b="1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48527174"/>
                  </a:ext>
                </a:extLst>
              </a:tr>
              <a:tr h="287125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Impact resistant Plastic </a:t>
                      </a:r>
                    </a:p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Holds up to 4.6 us gallons 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Margin:</a:t>
                      </a: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93257159"/>
                  </a:ext>
                </a:extLst>
              </a:tr>
              <a:tr h="326263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Includes an easy grip handle for portable </a:t>
                      </a:r>
                    </a:p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filing on the go 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Value To Market:</a:t>
                      </a: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$11.98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33228027"/>
                  </a:ext>
                </a:extLst>
              </a:tr>
              <a:tr h="513584">
                <a:tc>
                  <a:txBody>
                    <a:bodyPr/>
                    <a:lstStyle/>
                    <a:p>
                      <a:pPr algn="ctr"/>
                      <a:endParaRPr lang="en-US" sz="1300" b="1" kern="1200" baseline="0" dirty="0" smtClean="0">
                        <a:solidFill>
                          <a:schemeClr val="tx1"/>
                        </a:solidFill>
                        <a:latin typeface="Calibri "/>
                        <a:ea typeface="+mn-ea"/>
                        <a:cs typeface="+mn-cs"/>
                      </a:endParaRP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Savings:</a:t>
                      </a: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18533003"/>
                  </a:ext>
                </a:extLst>
              </a:tr>
              <a:tr h="3343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Why Buy: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874968"/>
                  </a:ext>
                </a:extLst>
              </a:tr>
              <a:tr h="45468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Exclusive variant of a proven bestseller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Cross sells with both office and craft stationary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6737801"/>
                  </a:ext>
                </a:extLst>
              </a:tr>
              <a:tr h="32622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Research: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98547528"/>
                  </a:ext>
                </a:extLst>
              </a:tr>
              <a:tr h="37484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Clear is trending upward in small/home office vs. fashion colors.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2454837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="" xmlns:a16="http://schemas.microsoft.com/office/drawing/2014/main" id="{4794B9FE-B92E-4EE1-82B2-2B1D959AC4B3}"/>
              </a:ext>
            </a:extLst>
          </p:cNvPr>
          <p:cNvSpPr txBox="1">
            <a:spLocks/>
          </p:cNvSpPr>
          <p:nvPr/>
        </p:nvSpPr>
        <p:spPr>
          <a:xfrm>
            <a:off x="531628" y="-44"/>
            <a:ext cx="8252154" cy="1325563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latin typeface="+mn-lt"/>
              </a:rPr>
              <a:t>File Box - Clear</a:t>
            </a:r>
            <a:endParaRPr lang="en-US" sz="2400" b="1" i="1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FEDF2A-76DA-CD33-A11F-53492606B335}"/>
              </a:ext>
            </a:extLst>
          </p:cNvPr>
          <p:cNvSpPr txBox="1"/>
          <p:nvPr/>
        </p:nvSpPr>
        <p:spPr>
          <a:xfrm rot="20795006">
            <a:off x="7608975" y="686034"/>
            <a:ext cx="2857064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SAM’S EXCLUSIVE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504" y="1828800"/>
            <a:ext cx="5288785" cy="36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60055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3D0A95F-4843-4307-BB3E-9A4768C2F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464" y="6539983"/>
            <a:ext cx="4114800" cy="200712"/>
          </a:xfrm>
        </p:spPr>
        <p:txBody>
          <a:bodyPr/>
          <a:lstStyle/>
          <a:p>
            <a:r>
              <a:rPr lang="en-US"/>
              <a:t>Sam’s Club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CB54E86-155F-4599-AC43-60817207E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E17B-63C1-466A-9DEE-AC61393D4693}" type="slidenum">
              <a:rPr lang="en-US" dirty="0" smtClean="0"/>
              <a:pPr/>
              <a:t>5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1D9FD64D-9223-4110-9404-3C2D213C48DB}"/>
              </a:ext>
            </a:extLst>
          </p:cNvPr>
          <p:cNvSpPr txBox="1">
            <a:spLocks/>
          </p:cNvSpPr>
          <p:nvPr/>
        </p:nvSpPr>
        <p:spPr>
          <a:xfrm>
            <a:off x="-19782" y="43384"/>
            <a:ext cx="8803564" cy="1325563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/>
          </a:p>
        </p:txBody>
      </p:sp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A431D1DC-C56B-433A-A781-63CABE838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27994737"/>
              </p:ext>
            </p:extLst>
          </p:nvPr>
        </p:nvGraphicFramePr>
        <p:xfrm>
          <a:off x="6401235" y="1756950"/>
          <a:ext cx="5369846" cy="4133487"/>
        </p:xfrm>
        <a:graphic>
          <a:graphicData uri="http://schemas.openxmlformats.org/drawingml/2006/table">
            <a:tbl>
              <a:tblPr/>
              <a:tblGrid>
                <a:gridCol w="3556875">
                  <a:extLst>
                    <a:ext uri="{9D8B030D-6E8A-4147-A177-3AD203B41FA5}">
                      <a16:colId xmlns="" xmlns:a16="http://schemas.microsoft.com/office/drawing/2014/main" val="1813766569"/>
                    </a:ext>
                  </a:extLst>
                </a:gridCol>
                <a:gridCol w="828787">
                  <a:extLst>
                    <a:ext uri="{9D8B030D-6E8A-4147-A177-3AD203B41FA5}">
                      <a16:colId xmlns="" xmlns:a16="http://schemas.microsoft.com/office/drawing/2014/main" val="4073602656"/>
                    </a:ext>
                  </a:extLst>
                </a:gridCol>
                <a:gridCol w="984184">
                  <a:extLst>
                    <a:ext uri="{9D8B030D-6E8A-4147-A177-3AD203B41FA5}">
                      <a16:colId xmlns="" xmlns:a16="http://schemas.microsoft.com/office/drawing/2014/main" val="3703320040"/>
                    </a:ext>
                  </a:extLst>
                </a:gridCol>
              </a:tblGrid>
              <a:tr h="4065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Features: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 Cost:</a:t>
                      </a: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$10.72</a:t>
                      </a:r>
                      <a:endParaRPr lang="en-US" sz="1600" b="1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30860279"/>
                  </a:ext>
                </a:extLst>
              </a:tr>
              <a:tr h="5114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Heavy Duty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Made of sturdy, drop resistant plastic 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Suggested Retail:</a:t>
                      </a: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$15.99</a:t>
                      </a:r>
                      <a:endParaRPr lang="en-US" sz="1600" b="1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48527174"/>
                  </a:ext>
                </a:extLst>
              </a:tr>
              <a:tr h="5180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Organize your supplies 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Margin:</a:t>
                      </a: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93257159"/>
                  </a:ext>
                </a:extLst>
              </a:tr>
              <a:tr h="532839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Front and rear handles for easy gripping, </a:t>
                      </a:r>
                    </a:p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even with little hands 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Value To Market:</a:t>
                      </a: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$29.99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33228027"/>
                  </a:ext>
                </a:extLst>
              </a:tr>
              <a:tr h="530260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The inside of the bin is 14" long to hold legal and letter size papers and workbooks 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Savings:</a:t>
                      </a: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18533003"/>
                  </a:ext>
                </a:extLst>
              </a:tr>
              <a:tr h="36257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Why Buy: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874968"/>
                  </a:ext>
                </a:extLst>
              </a:tr>
              <a:tr h="49311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Cross sell with legal paper (1 bin conveniently holds up to 4 reams)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6737801"/>
                  </a:ext>
                </a:extLst>
              </a:tr>
              <a:tr h="35378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Research: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98547528"/>
                  </a:ext>
                </a:extLst>
              </a:tr>
              <a:tr h="42490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Fluctuating resin prices indirectly created a market opportunity for small, 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heavy duty storage.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2454837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="" xmlns:a16="http://schemas.microsoft.com/office/drawing/2014/main" id="{4794B9FE-B92E-4EE1-82B2-2B1D959AC4B3}"/>
              </a:ext>
            </a:extLst>
          </p:cNvPr>
          <p:cNvSpPr txBox="1">
            <a:spLocks/>
          </p:cNvSpPr>
          <p:nvPr/>
        </p:nvSpPr>
        <p:spPr>
          <a:xfrm>
            <a:off x="520994" y="-44"/>
            <a:ext cx="8262787" cy="1325563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latin typeface="+mn-lt"/>
              </a:rPr>
              <a:t>5.5 </a:t>
            </a:r>
            <a:r>
              <a:rPr lang="en-US" sz="3000" b="1" dirty="0" smtClean="0">
                <a:latin typeface="+mn-lt"/>
              </a:rPr>
              <a:t>Gallon – Clear – 2 Pack</a:t>
            </a:r>
            <a:endParaRPr lang="en-US" sz="2400" b="1" i="1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FEDF2A-76DA-CD33-A11F-53492606B335}"/>
              </a:ext>
            </a:extLst>
          </p:cNvPr>
          <p:cNvSpPr txBox="1"/>
          <p:nvPr/>
        </p:nvSpPr>
        <p:spPr>
          <a:xfrm rot="20795006">
            <a:off x="7608975" y="686034"/>
            <a:ext cx="2857064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SAM’S EXCLUSIVE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828" y="1615044"/>
            <a:ext cx="5299459" cy="406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60055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3D0A95F-4843-4307-BB3E-9A4768C2F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464" y="6539983"/>
            <a:ext cx="4114800" cy="200712"/>
          </a:xfrm>
        </p:spPr>
        <p:txBody>
          <a:bodyPr/>
          <a:lstStyle/>
          <a:p>
            <a:r>
              <a:rPr lang="en-US"/>
              <a:t>Sam’s Club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CB54E86-155F-4599-AC43-60817207E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E17B-63C1-466A-9DEE-AC61393D4693}" type="slidenum">
              <a:rPr lang="en-US" dirty="0" smtClean="0"/>
              <a:pPr/>
              <a:t>6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1D9FD64D-9223-4110-9404-3C2D213C48DB}"/>
              </a:ext>
            </a:extLst>
          </p:cNvPr>
          <p:cNvSpPr txBox="1">
            <a:spLocks/>
          </p:cNvSpPr>
          <p:nvPr/>
        </p:nvSpPr>
        <p:spPr>
          <a:xfrm>
            <a:off x="-19782" y="43384"/>
            <a:ext cx="8803564" cy="1325563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/>
          </a:p>
        </p:txBody>
      </p:sp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A431D1DC-C56B-433A-A781-63CABE838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27994737"/>
              </p:ext>
            </p:extLst>
          </p:nvPr>
        </p:nvGraphicFramePr>
        <p:xfrm>
          <a:off x="6401235" y="1937706"/>
          <a:ext cx="5369846" cy="3992246"/>
        </p:xfrm>
        <a:graphic>
          <a:graphicData uri="http://schemas.openxmlformats.org/drawingml/2006/table">
            <a:tbl>
              <a:tblPr/>
              <a:tblGrid>
                <a:gridCol w="3556875">
                  <a:extLst>
                    <a:ext uri="{9D8B030D-6E8A-4147-A177-3AD203B41FA5}">
                      <a16:colId xmlns="" xmlns:a16="http://schemas.microsoft.com/office/drawing/2014/main" val="1813766569"/>
                    </a:ext>
                  </a:extLst>
                </a:gridCol>
                <a:gridCol w="828787">
                  <a:extLst>
                    <a:ext uri="{9D8B030D-6E8A-4147-A177-3AD203B41FA5}">
                      <a16:colId xmlns="" xmlns:a16="http://schemas.microsoft.com/office/drawing/2014/main" val="4073602656"/>
                    </a:ext>
                  </a:extLst>
                </a:gridCol>
                <a:gridCol w="984184">
                  <a:extLst>
                    <a:ext uri="{9D8B030D-6E8A-4147-A177-3AD203B41FA5}">
                      <a16:colId xmlns="" xmlns:a16="http://schemas.microsoft.com/office/drawing/2014/main" val="3703320040"/>
                    </a:ext>
                  </a:extLst>
                </a:gridCol>
              </a:tblGrid>
              <a:tr h="3748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Features: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 Cost:</a:t>
                      </a: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$8.29</a:t>
                      </a:r>
                      <a:endParaRPr lang="en-US" sz="1600" b="1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30860279"/>
                  </a:ext>
                </a:extLst>
              </a:tr>
              <a:tr h="5369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Heavy Duty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Made of sturdy, drop resistant plastic 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Suggested Retail:</a:t>
                      </a: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$12.99</a:t>
                      </a:r>
                      <a:endParaRPr lang="en-US" sz="1600" b="1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48527174"/>
                  </a:ext>
                </a:extLst>
              </a:tr>
              <a:tr h="4503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Organize your supplies 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Margin:</a:t>
                      </a: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93257159"/>
                  </a:ext>
                </a:extLst>
              </a:tr>
              <a:tr h="473199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Front and rear handles for easy gripping, </a:t>
                      </a:r>
                    </a:p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even with little hands 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Value To Market:</a:t>
                      </a: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$24.99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33228027"/>
                  </a:ext>
                </a:extLst>
              </a:tr>
              <a:tr h="501301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Includes clear lid 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Savings:</a:t>
                      </a: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18533003"/>
                  </a:ext>
                </a:extLst>
              </a:tr>
              <a:tr h="3343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Why Buy: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874968"/>
                  </a:ext>
                </a:extLst>
              </a:tr>
              <a:tr h="45468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Cross sell with letter paper (1 bin conveniently holds up to 4 reams)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6737801"/>
                  </a:ext>
                </a:extLst>
              </a:tr>
              <a:tr h="32622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Research: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98547528"/>
                  </a:ext>
                </a:extLst>
              </a:tr>
              <a:tr h="54031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Fluctuating resin prices indirectly created a market opportunity for small, 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heavy duty storage.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2454837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="" xmlns:a16="http://schemas.microsoft.com/office/drawing/2014/main" id="{4794B9FE-B92E-4EE1-82B2-2B1D959AC4B3}"/>
              </a:ext>
            </a:extLst>
          </p:cNvPr>
          <p:cNvSpPr txBox="1">
            <a:spLocks/>
          </p:cNvSpPr>
          <p:nvPr/>
        </p:nvSpPr>
        <p:spPr>
          <a:xfrm>
            <a:off x="531628" y="-44"/>
            <a:ext cx="8252154" cy="1325563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latin typeface="+mn-lt"/>
              </a:rPr>
              <a:t>4 Gallon – Clear – 2 Pack</a:t>
            </a:r>
            <a:endParaRPr lang="en-US" sz="2400" b="1" i="1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FEDF2A-76DA-CD33-A11F-53492606B335}"/>
              </a:ext>
            </a:extLst>
          </p:cNvPr>
          <p:cNvSpPr txBox="1"/>
          <p:nvPr/>
        </p:nvSpPr>
        <p:spPr>
          <a:xfrm rot="20795006">
            <a:off x="7608975" y="686034"/>
            <a:ext cx="2857064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SAM’S EXCLUSIVE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293" y="1508165"/>
            <a:ext cx="5373134" cy="432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60055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047466"/>
            <a:ext cx="6544472" cy="505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3D0A95F-4843-4307-BB3E-9A4768C2F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464" y="6539983"/>
            <a:ext cx="4114800" cy="200712"/>
          </a:xfrm>
        </p:spPr>
        <p:txBody>
          <a:bodyPr/>
          <a:lstStyle/>
          <a:p>
            <a:r>
              <a:rPr lang="en-US"/>
              <a:t>Sam’s Club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CB54E86-155F-4599-AC43-60817207E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E17B-63C1-466A-9DEE-AC61393D4693}" type="slidenum">
              <a:rPr lang="en-US" dirty="0" smtClean="0"/>
              <a:pPr/>
              <a:t>7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1D9FD64D-9223-4110-9404-3C2D213C48DB}"/>
              </a:ext>
            </a:extLst>
          </p:cNvPr>
          <p:cNvSpPr txBox="1">
            <a:spLocks/>
          </p:cNvSpPr>
          <p:nvPr/>
        </p:nvSpPr>
        <p:spPr>
          <a:xfrm>
            <a:off x="-19782" y="43384"/>
            <a:ext cx="8803564" cy="1325563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/>
          </a:p>
        </p:txBody>
      </p:sp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A431D1DC-C56B-433A-A781-63CABE838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27994737"/>
              </p:ext>
            </p:extLst>
          </p:nvPr>
        </p:nvGraphicFramePr>
        <p:xfrm>
          <a:off x="6401235" y="1937706"/>
          <a:ext cx="5369846" cy="3759507"/>
        </p:xfrm>
        <a:graphic>
          <a:graphicData uri="http://schemas.openxmlformats.org/drawingml/2006/table">
            <a:tbl>
              <a:tblPr/>
              <a:tblGrid>
                <a:gridCol w="3556875">
                  <a:extLst>
                    <a:ext uri="{9D8B030D-6E8A-4147-A177-3AD203B41FA5}">
                      <a16:colId xmlns="" xmlns:a16="http://schemas.microsoft.com/office/drawing/2014/main" val="1813766569"/>
                    </a:ext>
                  </a:extLst>
                </a:gridCol>
                <a:gridCol w="828787">
                  <a:extLst>
                    <a:ext uri="{9D8B030D-6E8A-4147-A177-3AD203B41FA5}">
                      <a16:colId xmlns="" xmlns:a16="http://schemas.microsoft.com/office/drawing/2014/main" val="4073602656"/>
                    </a:ext>
                  </a:extLst>
                </a:gridCol>
                <a:gridCol w="984184">
                  <a:extLst>
                    <a:ext uri="{9D8B030D-6E8A-4147-A177-3AD203B41FA5}">
                      <a16:colId xmlns="" xmlns:a16="http://schemas.microsoft.com/office/drawing/2014/main" val="3703320040"/>
                    </a:ext>
                  </a:extLst>
                </a:gridCol>
              </a:tblGrid>
              <a:tr h="3748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Features: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 Cost:</a:t>
                      </a: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$10.16</a:t>
                      </a:r>
                      <a:endParaRPr lang="en-US" sz="1600" b="1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30860279"/>
                  </a:ext>
                </a:extLst>
              </a:tr>
              <a:tr h="4442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Heavy Duty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Made of sturdy, drop resistant plastic 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Suggested Retail:</a:t>
                      </a: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$14.99</a:t>
                      </a:r>
                      <a:endParaRPr lang="en-US" sz="1600" b="1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48527174"/>
                  </a:ext>
                </a:extLst>
              </a:tr>
              <a:tr h="4503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Organize your supplies 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Margin:</a:t>
                      </a: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93257159"/>
                  </a:ext>
                </a:extLst>
              </a:tr>
              <a:tr h="473199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Front and rear handles for easy gripping, </a:t>
                      </a:r>
                    </a:p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even with little hands 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Value To Market:</a:t>
                      </a: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$27.99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33228027"/>
                  </a:ext>
                </a:extLst>
              </a:tr>
              <a:tr h="501301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Includes clear lid 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Savings:</a:t>
                      </a: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18533003"/>
                  </a:ext>
                </a:extLst>
              </a:tr>
              <a:tr h="3343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Why Buy: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874968"/>
                  </a:ext>
                </a:extLst>
              </a:tr>
              <a:tr h="45468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Cross sell with legal paper (1 bin conveniently holds up to 4 reams)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6737801"/>
                  </a:ext>
                </a:extLst>
              </a:tr>
              <a:tr h="32622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Research: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98547528"/>
                  </a:ext>
                </a:extLst>
              </a:tr>
              <a:tr h="37484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Fluctuating resin prices indirectly created a market opportunity for small, 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heavy duty storage.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2454837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="" xmlns:a16="http://schemas.microsoft.com/office/drawing/2014/main" id="{4794B9FE-B92E-4EE1-82B2-2B1D959AC4B3}"/>
              </a:ext>
            </a:extLst>
          </p:cNvPr>
          <p:cNvSpPr txBox="1">
            <a:spLocks/>
          </p:cNvSpPr>
          <p:nvPr/>
        </p:nvSpPr>
        <p:spPr>
          <a:xfrm>
            <a:off x="510362" y="350874"/>
            <a:ext cx="8273419" cy="974645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latin typeface="+mn-lt"/>
              </a:rPr>
              <a:t>5.5 </a:t>
            </a:r>
            <a:r>
              <a:rPr lang="en-US" sz="3000" b="1" dirty="0" smtClean="0">
                <a:latin typeface="+mn-lt"/>
              </a:rPr>
              <a:t>Gallon </a:t>
            </a:r>
            <a:r>
              <a:rPr lang="en-US" sz="3200" b="1" dirty="0" smtClean="0">
                <a:latin typeface="+mn-lt"/>
              </a:rPr>
              <a:t>Heavy-Duty Plastic Storage Bins</a:t>
            </a:r>
          </a:p>
          <a:p>
            <a:r>
              <a:rPr lang="en-US" sz="3000" b="1" dirty="0" smtClean="0">
                <a:latin typeface="+mn-lt"/>
              </a:rPr>
              <a:t>Black – 2 Pack</a:t>
            </a:r>
            <a:endParaRPr lang="en-US" sz="2400" b="1" i="1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FEDF2A-76DA-CD33-A11F-53492606B335}"/>
              </a:ext>
            </a:extLst>
          </p:cNvPr>
          <p:cNvSpPr txBox="1"/>
          <p:nvPr/>
        </p:nvSpPr>
        <p:spPr>
          <a:xfrm rot="20795006">
            <a:off x="7608975" y="686034"/>
            <a:ext cx="2857064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SAM’S EXCLUSIVE</a:t>
            </a:r>
          </a:p>
        </p:txBody>
      </p:sp>
    </p:spTree>
    <p:extLst>
      <p:ext uri="{BB962C8B-B14F-4D97-AF65-F5344CB8AC3E}">
        <p14:creationId xmlns="" xmlns:p14="http://schemas.microsoft.com/office/powerpoint/2010/main" val="2960055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3D0A95F-4843-4307-BB3E-9A4768C2F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464" y="6539983"/>
            <a:ext cx="4114800" cy="200712"/>
          </a:xfrm>
        </p:spPr>
        <p:txBody>
          <a:bodyPr/>
          <a:lstStyle/>
          <a:p>
            <a:r>
              <a:rPr lang="en-US"/>
              <a:t>Sam’s Club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CB54E86-155F-4599-AC43-60817207E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E17B-63C1-466A-9DEE-AC61393D4693}" type="slidenum">
              <a:rPr lang="en-US" dirty="0" smtClean="0"/>
              <a:pPr/>
              <a:t>8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1D9FD64D-9223-4110-9404-3C2D213C48DB}"/>
              </a:ext>
            </a:extLst>
          </p:cNvPr>
          <p:cNvSpPr txBox="1">
            <a:spLocks/>
          </p:cNvSpPr>
          <p:nvPr/>
        </p:nvSpPr>
        <p:spPr>
          <a:xfrm>
            <a:off x="-19782" y="43384"/>
            <a:ext cx="8803564" cy="1325563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/>
          </a:p>
        </p:txBody>
      </p:sp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A431D1DC-C56B-433A-A781-63CABE838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27994737"/>
              </p:ext>
            </p:extLst>
          </p:nvPr>
        </p:nvGraphicFramePr>
        <p:xfrm>
          <a:off x="6401235" y="1937706"/>
          <a:ext cx="5369846" cy="3985421"/>
        </p:xfrm>
        <a:graphic>
          <a:graphicData uri="http://schemas.openxmlformats.org/drawingml/2006/table">
            <a:tbl>
              <a:tblPr/>
              <a:tblGrid>
                <a:gridCol w="3556875">
                  <a:extLst>
                    <a:ext uri="{9D8B030D-6E8A-4147-A177-3AD203B41FA5}">
                      <a16:colId xmlns="" xmlns:a16="http://schemas.microsoft.com/office/drawing/2014/main" val="1813766569"/>
                    </a:ext>
                  </a:extLst>
                </a:gridCol>
                <a:gridCol w="828787">
                  <a:extLst>
                    <a:ext uri="{9D8B030D-6E8A-4147-A177-3AD203B41FA5}">
                      <a16:colId xmlns="" xmlns:a16="http://schemas.microsoft.com/office/drawing/2014/main" val="4073602656"/>
                    </a:ext>
                  </a:extLst>
                </a:gridCol>
                <a:gridCol w="984184">
                  <a:extLst>
                    <a:ext uri="{9D8B030D-6E8A-4147-A177-3AD203B41FA5}">
                      <a16:colId xmlns="" xmlns:a16="http://schemas.microsoft.com/office/drawing/2014/main" val="3703320040"/>
                    </a:ext>
                  </a:extLst>
                </a:gridCol>
              </a:tblGrid>
              <a:tr h="3919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Features: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 Cost:</a:t>
                      </a: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$7.81</a:t>
                      </a:r>
                      <a:endParaRPr lang="en-US" sz="1600" b="1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30860279"/>
                  </a:ext>
                </a:extLst>
              </a:tr>
              <a:tr h="493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Heavy Duty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Made of sturdy, drop resistant plastic 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Suggested Retail:</a:t>
                      </a: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$11.99</a:t>
                      </a:r>
                      <a:endParaRPr lang="en-US" sz="1600" b="1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48527174"/>
                  </a:ext>
                </a:extLst>
              </a:tr>
              <a:tr h="4994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Organize your supplies 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Margin:</a:t>
                      </a: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93257159"/>
                  </a:ext>
                </a:extLst>
              </a:tr>
              <a:tr h="513752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Front and rear handles for easy gripping, </a:t>
                      </a:r>
                    </a:p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even with little hands 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Value To Market:</a:t>
                      </a: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$22.99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33228027"/>
                  </a:ext>
                </a:extLst>
              </a:tr>
              <a:tr h="511266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The inside of the bin is 14" long to hold legal and letter size papers and workbooks 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Savings:</a:t>
                      </a: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18533003"/>
                  </a:ext>
                </a:extLst>
              </a:tr>
              <a:tr h="34959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Why Buy: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874968"/>
                  </a:ext>
                </a:extLst>
              </a:tr>
              <a:tr h="47544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Cross sell with letter paper (1 bin conveniently holds up to 4 reams)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6737801"/>
                  </a:ext>
                </a:extLst>
              </a:tr>
              <a:tr h="34111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Research: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98547528"/>
                  </a:ext>
                </a:extLst>
              </a:tr>
              <a:tr h="40968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Fluctuating resin prices indirectly created a market opportunity for small, 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heavy duty storage.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245483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FEDF2A-76DA-CD33-A11F-53492606B335}"/>
              </a:ext>
            </a:extLst>
          </p:cNvPr>
          <p:cNvSpPr txBox="1"/>
          <p:nvPr/>
        </p:nvSpPr>
        <p:spPr>
          <a:xfrm rot="20795006">
            <a:off x="7608975" y="686034"/>
            <a:ext cx="2857064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SAM’S EXCLUSIVE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944" y="1152098"/>
            <a:ext cx="6269112" cy="484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4794B9FE-B92E-4EE1-82B2-2B1D959AC4B3}"/>
              </a:ext>
            </a:extLst>
          </p:cNvPr>
          <p:cNvSpPr txBox="1">
            <a:spLocks/>
          </p:cNvSpPr>
          <p:nvPr/>
        </p:nvSpPr>
        <p:spPr>
          <a:xfrm>
            <a:off x="510362" y="350874"/>
            <a:ext cx="8273419" cy="974645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latin typeface="+mn-lt"/>
              </a:rPr>
              <a:t>4 </a:t>
            </a:r>
            <a:r>
              <a:rPr lang="en-US" sz="3000" b="1" dirty="0" smtClean="0">
                <a:latin typeface="+mn-lt"/>
              </a:rPr>
              <a:t>Gallon </a:t>
            </a:r>
            <a:r>
              <a:rPr lang="en-US" sz="3200" b="1" dirty="0" smtClean="0">
                <a:latin typeface="+mn-lt"/>
              </a:rPr>
              <a:t>Heavy-Duty Plastic Storage Bins</a:t>
            </a:r>
          </a:p>
          <a:p>
            <a:r>
              <a:rPr lang="en-US" sz="3000" b="1" dirty="0" smtClean="0">
                <a:latin typeface="+mn-lt"/>
              </a:rPr>
              <a:t>Black – 2 Pack</a:t>
            </a:r>
            <a:endParaRPr lang="en-US" sz="2400" b="1" i="1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0055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3D0A95F-4843-4307-BB3E-9A4768C2F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4464" y="6539983"/>
            <a:ext cx="4114800" cy="200712"/>
          </a:xfrm>
        </p:spPr>
        <p:txBody>
          <a:bodyPr/>
          <a:lstStyle/>
          <a:p>
            <a:r>
              <a:rPr lang="en-US"/>
              <a:t>Sam’s Club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CB54E86-155F-4599-AC43-60817207E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6E17B-63C1-466A-9DEE-AC61393D4693}" type="slidenum">
              <a:rPr lang="en-US" dirty="0" smtClean="0"/>
              <a:pPr/>
              <a:t>9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1D9FD64D-9223-4110-9404-3C2D213C48DB}"/>
              </a:ext>
            </a:extLst>
          </p:cNvPr>
          <p:cNvSpPr txBox="1">
            <a:spLocks/>
          </p:cNvSpPr>
          <p:nvPr/>
        </p:nvSpPr>
        <p:spPr>
          <a:xfrm>
            <a:off x="-19782" y="43384"/>
            <a:ext cx="8803564" cy="1325563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/>
          </a:p>
        </p:txBody>
      </p:sp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A431D1DC-C56B-433A-A781-63CABE838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27994737"/>
              </p:ext>
            </p:extLst>
          </p:nvPr>
        </p:nvGraphicFramePr>
        <p:xfrm>
          <a:off x="6401235" y="1937706"/>
          <a:ext cx="5369846" cy="3811396"/>
        </p:xfrm>
        <a:graphic>
          <a:graphicData uri="http://schemas.openxmlformats.org/drawingml/2006/table">
            <a:tbl>
              <a:tblPr/>
              <a:tblGrid>
                <a:gridCol w="3556875">
                  <a:extLst>
                    <a:ext uri="{9D8B030D-6E8A-4147-A177-3AD203B41FA5}">
                      <a16:colId xmlns="" xmlns:a16="http://schemas.microsoft.com/office/drawing/2014/main" val="1813766569"/>
                    </a:ext>
                  </a:extLst>
                </a:gridCol>
                <a:gridCol w="828787">
                  <a:extLst>
                    <a:ext uri="{9D8B030D-6E8A-4147-A177-3AD203B41FA5}">
                      <a16:colId xmlns="" xmlns:a16="http://schemas.microsoft.com/office/drawing/2014/main" val="4073602656"/>
                    </a:ext>
                  </a:extLst>
                </a:gridCol>
                <a:gridCol w="984184">
                  <a:extLst>
                    <a:ext uri="{9D8B030D-6E8A-4147-A177-3AD203B41FA5}">
                      <a16:colId xmlns="" xmlns:a16="http://schemas.microsoft.com/office/drawing/2014/main" val="3703320040"/>
                    </a:ext>
                  </a:extLst>
                </a:gridCol>
              </a:tblGrid>
              <a:tr h="3748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Features: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$6.53</a:t>
                      </a:r>
                      <a:endParaRPr lang="en-US" sz="1600" b="1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30860279"/>
                  </a:ext>
                </a:extLst>
              </a:tr>
              <a:tr h="471588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Organize your supplies 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Suggested Retail:</a:t>
                      </a: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$9.99</a:t>
                      </a:r>
                      <a:endParaRPr lang="en-US" sz="1600" b="1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48527174"/>
                  </a:ext>
                </a:extLst>
              </a:tr>
              <a:tr h="477672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Made of sturdy, drop resistant plastic 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Margin:</a:t>
                      </a: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93257159"/>
                  </a:ext>
                </a:extLst>
              </a:tr>
              <a:tr h="491319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Front and rear handles for easy gripping, </a:t>
                      </a:r>
                    </a:p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even with little hands 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Value To Market:</a:t>
                      </a: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$15.98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33228027"/>
                  </a:ext>
                </a:extLst>
              </a:tr>
              <a:tr h="488941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The inside of the bin is 14" long to hold legal and letter size papers and workbooks 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Savings:</a:t>
                      </a: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  <a:endParaRPr lang="en-US" sz="16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18533003"/>
                  </a:ext>
                </a:extLst>
              </a:tr>
              <a:tr h="3343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Why Buy: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874968"/>
                  </a:ext>
                </a:extLst>
              </a:tr>
              <a:tr h="45468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Essential craft storage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 as pack 2 to increase average unit retail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6737801"/>
                  </a:ext>
                </a:extLst>
              </a:tr>
              <a:tr h="32622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Research:</a:t>
                      </a: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98547528"/>
                  </a:ext>
                </a:extLst>
              </a:tr>
              <a:tr h="37484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Perpetual bestseller in the craft space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Strong cross seller with paper and activity kits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2454837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="" xmlns:a16="http://schemas.microsoft.com/office/drawing/2014/main" id="{4794B9FE-B92E-4EE1-82B2-2B1D959AC4B3}"/>
              </a:ext>
            </a:extLst>
          </p:cNvPr>
          <p:cNvSpPr txBox="1">
            <a:spLocks/>
          </p:cNvSpPr>
          <p:nvPr/>
        </p:nvSpPr>
        <p:spPr>
          <a:xfrm>
            <a:off x="531628" y="-44"/>
            <a:ext cx="8252154" cy="1325563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latin typeface="+mn-lt"/>
              </a:rPr>
              <a:t>Craft Box – 2 Pack</a:t>
            </a:r>
            <a:endParaRPr lang="en-US" sz="2400" b="1" i="1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FEDF2A-76DA-CD33-A11F-53492606B335}"/>
              </a:ext>
            </a:extLst>
          </p:cNvPr>
          <p:cNvSpPr txBox="1"/>
          <p:nvPr/>
        </p:nvSpPr>
        <p:spPr>
          <a:xfrm rot="20795006">
            <a:off x="7608975" y="686034"/>
            <a:ext cx="2857064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SAM’S EXCLUSIVE</a:t>
            </a:r>
          </a:p>
        </p:txBody>
      </p:sp>
      <p:pic>
        <p:nvPicPr>
          <p:cNvPr id="8" name="Picture 7" descr="Craft Box Cle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833" y="1403497"/>
            <a:ext cx="5579538" cy="41892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0055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1951</Words>
  <Application>Microsoft Office PowerPoint</Application>
  <PresentationFormat>Custom</PresentationFormat>
  <Paragraphs>367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Snyder</dc:creator>
  <cp:lastModifiedBy>Rex Verzosa</cp:lastModifiedBy>
  <cp:revision>20</cp:revision>
  <dcterms:created xsi:type="dcterms:W3CDTF">2023-03-01T15:13:18Z</dcterms:created>
  <dcterms:modified xsi:type="dcterms:W3CDTF">2023-03-16T18:05:28Z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24820e8-223f-4ed2-bd95-81c83f641284_Enabled">
    <vt:lpwstr>true</vt:lpwstr>
  </property>
  <property fmtid="{D5CDD505-2E9C-101B-9397-08002B2CF9AE}" pid="3" name="MSIP_Label_b24820e8-223f-4ed2-bd95-81c83f641284_SetDate">
    <vt:lpwstr>2023-03-01T15:24:38Z</vt:lpwstr>
  </property>
  <property fmtid="{D5CDD505-2E9C-101B-9397-08002B2CF9AE}" pid="4" name="MSIP_Label_b24820e8-223f-4ed2-bd95-81c83f641284_Method">
    <vt:lpwstr>Standard</vt:lpwstr>
  </property>
  <property fmtid="{D5CDD505-2E9C-101B-9397-08002B2CF9AE}" pid="5" name="MSIP_Label_b24820e8-223f-4ed2-bd95-81c83f641284_Name">
    <vt:lpwstr>b24820e8-223f-4ed2-bd95-81c83f641284</vt:lpwstr>
  </property>
  <property fmtid="{D5CDD505-2E9C-101B-9397-08002B2CF9AE}" pid="6" name="MSIP_Label_b24820e8-223f-4ed2-bd95-81c83f641284_SiteId">
    <vt:lpwstr>3cbcc3d3-094d-4006-9849-0d11d61f484d</vt:lpwstr>
  </property>
  <property fmtid="{D5CDD505-2E9C-101B-9397-08002B2CF9AE}" pid="7" name="MSIP_Label_b24820e8-223f-4ed2-bd95-81c83f641284_ActionId">
    <vt:lpwstr>28143e3c-810c-4143-815a-b4604c6cf24a</vt:lpwstr>
  </property>
  <property fmtid="{D5CDD505-2E9C-101B-9397-08002B2CF9AE}" pid="8" name="MSIP_Label_b24820e8-223f-4ed2-bd95-81c83f641284_ContentBits">
    <vt:lpwstr>0</vt:lpwstr>
  </property>
</Properties>
</file>